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</p:sldMasterIdLst>
  <p:notesMasterIdLst>
    <p:notesMasterId r:id="rId15"/>
  </p:notesMasterIdLst>
  <p:sldIdLst>
    <p:sldId id="258" r:id="rId3"/>
    <p:sldId id="260" r:id="rId4"/>
    <p:sldId id="265" r:id="rId5"/>
    <p:sldId id="268" r:id="rId6"/>
    <p:sldId id="269" r:id="rId7"/>
    <p:sldId id="271" r:id="rId8"/>
    <p:sldId id="272" r:id="rId9"/>
    <p:sldId id="267" r:id="rId10"/>
    <p:sldId id="282" r:id="rId11"/>
    <p:sldId id="259" r:id="rId12"/>
    <p:sldId id="28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B69"/>
    <a:srgbClr val="C515B0"/>
    <a:srgbClr val="E61ACE"/>
    <a:srgbClr val="C74375"/>
    <a:srgbClr val="A21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7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FCCB562A-C6AD-48F2-BE70-B4002EBB99CA}" type="datetimeFigureOut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039E4DF4-A6EA-458E-ADE3-B5EFD71242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53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E4DF4-A6EA-458E-ADE3-B5EFD71242C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392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E4DF4-A6EA-458E-ADE3-B5EFD71242C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39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F26-9E3D-417F-84F2-654C8625233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697-805C-487E-8237-FF976243D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7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F26-9E3D-417F-84F2-654C8625233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697-805C-487E-8237-FF976243D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9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F26-9E3D-417F-84F2-654C8625233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697-805C-487E-8237-FF976243D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96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F26-9E3D-417F-84F2-654C8625233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697-805C-487E-8237-FF976243D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0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21C7BE-2C70-4D65-BC97-44A1344B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044BFC-6FE8-4B54-BF9D-23985DEB3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8E4A1E-282A-4E25-A372-62D5814D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0BEC212F-2A46-45DE-8670-AD29229AEE5D}" type="datetimeFigureOut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2F56BB7-9398-4E7A-926D-1AFCAF3E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0844C9-BCD4-41F6-8138-11593EE7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38B5-C0A7-42B8-A3BE-58B05491D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0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F26-9E3D-417F-84F2-654C8625233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697-805C-487E-8237-FF976243D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2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F26-9E3D-417F-84F2-654C8625233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697-805C-487E-8237-FF976243D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0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F26-9E3D-417F-84F2-654C8625233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697-805C-487E-8237-FF976243D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6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F26-9E3D-417F-84F2-654C8625233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697-805C-487E-8237-FF976243D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F26-9E3D-417F-84F2-654C8625233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697-805C-487E-8237-FF976243D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3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F26-9E3D-417F-84F2-654C8625233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697-805C-487E-8237-FF976243D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0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F26-9E3D-417F-84F2-654C8625233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697-805C-487E-8237-FF976243D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6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eliseevdy\Desktop\18089_pk-Photoroom-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024" y="3212976"/>
            <a:ext cx="5155977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C:\Users\eliseevdy\Downloads\Лого Пед-Photoroom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4" r="47612"/>
          <a:stretch/>
        </p:blipFill>
        <p:spPr bwMode="auto">
          <a:xfrm>
            <a:off x="307975" y="5933045"/>
            <a:ext cx="1857255" cy="85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2162217" y="6095037"/>
            <a:ext cx="21779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Verdana" panose="020B0604030504040204" pitchFamily="34" charset="0"/>
                <a:cs typeface="Arial" panose="020B0604020202020204" pitchFamily="34" charset="0"/>
              </a:rPr>
              <a:t>IV </a:t>
            </a:r>
            <a:r>
              <a:rPr lang="ru-RU" sz="1100" dirty="0">
                <a:latin typeface="Verdana" panose="020B0604030504040204" pitchFamily="34" charset="0"/>
                <a:cs typeface="Arial" panose="020B0604020202020204" pitchFamily="34" charset="0"/>
              </a:rPr>
              <a:t>Международный</a:t>
            </a:r>
          </a:p>
          <a:p>
            <a:r>
              <a:rPr lang="ru-RU" sz="1100" dirty="0">
                <a:latin typeface="Verdana" panose="020B0604030504040204" pitchFamily="34" charset="0"/>
                <a:cs typeface="Arial" panose="020B0604020202020204" pitchFamily="34" charset="0"/>
              </a:rPr>
              <a:t>научно-педагогический </a:t>
            </a:r>
          </a:p>
          <a:p>
            <a:r>
              <a:rPr lang="ru-RU" sz="1100" dirty="0">
                <a:latin typeface="Verdana" panose="020B0604030504040204" pitchFamily="34" charset="0"/>
                <a:cs typeface="Arial" panose="020B0604020202020204" pitchFamily="34" charset="0"/>
              </a:rPr>
              <a:t>форум</a:t>
            </a:r>
            <a:r>
              <a:rPr lang="en-US" sz="1100" dirty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8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</p:sldLayoutIdLst>
  <p:txStyles>
    <p:titleStyle>
      <a:lvl1pPr algn="l" defTabSz="914400" rtl="0" eaLnBrk="1" latinLnBrk="0" hangingPunct="1">
        <a:spcBef>
          <a:spcPct val="0"/>
        </a:spcBef>
        <a:buNone/>
        <a:defRPr lang="ru-RU" sz="3200" b="1" i="0" kern="1200" dirty="0">
          <a:solidFill>
            <a:srgbClr val="C74375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Verdan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4F3DFF26-9E3D-417F-84F2-654C86252336}" type="datetimeFigureOut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EB56C697-805C-487E-8237-FF976243D3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7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iseevdy\Downloads\ВУЗОВСКАЯ ПЕДАГОГИКА 2025__ ЗАСТАВКА НА САЙТ (1)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7" y="0"/>
            <a:ext cx="9696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iseevdy\Downloads\25682-Photo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529"/>
            <a:ext cx="310317" cy="2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248" y="3704191"/>
            <a:ext cx="4940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ИТОГИ КОНКУРСОВ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3248" y="4665330"/>
            <a:ext cx="6195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cs typeface="Times New Roman" panose="02020603050405020304" pitchFamily="18" charset="0"/>
              </a:rPr>
              <a:t>Проректор по учебной, воспитательной работе и молодежной политике</a:t>
            </a:r>
          </a:p>
          <a:p>
            <a:r>
              <a:rPr lang="ru-RU" sz="2000" b="1" dirty="0">
                <a:latin typeface="Verdana" panose="020B0604030504040204" pitchFamily="34" charset="0"/>
                <a:cs typeface="Times New Roman" panose="02020603050405020304" pitchFamily="18" charset="0"/>
              </a:rPr>
              <a:t>Соловьева И.А.</a:t>
            </a:r>
          </a:p>
        </p:txBody>
      </p:sp>
    </p:spTree>
    <p:extLst>
      <p:ext uri="{BB962C8B-B14F-4D97-AF65-F5344CB8AC3E}">
        <p14:creationId xmlns:p14="http://schemas.microsoft.com/office/powerpoint/2010/main" val="60856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rievaEA\Desktop\27c43c9e-afec-4d7e-b438-637da01d8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3850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CDBB6E11-9A02-4CCE-8B26-221D866A1DC0}"/>
              </a:ext>
            </a:extLst>
          </p:cNvPr>
          <p:cNvSpPr txBox="1">
            <a:spLocks/>
          </p:cNvSpPr>
          <p:nvPr/>
        </p:nvSpPr>
        <p:spPr>
          <a:xfrm>
            <a:off x="530395" y="215797"/>
            <a:ext cx="7981577" cy="1413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ВСЕРОССИЙСКИЙ КОНКУРС </a:t>
            </a:r>
          </a:p>
          <a:p>
            <a:pPr algn="ctr"/>
            <a:r>
              <a:rPr lang="ru-RU" sz="2400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ПРАКТИЧЕСКИХ НАВЫКОВ </a:t>
            </a:r>
          </a:p>
          <a:p>
            <a:pPr algn="ctr"/>
            <a:r>
              <a:rPr lang="ru-RU" sz="3000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«НЕОТЛОЖКА»</a:t>
            </a:r>
          </a:p>
        </p:txBody>
      </p:sp>
      <p:sp>
        <p:nvSpPr>
          <p:cNvPr id="5" name="AutoShape 2" descr="QR-к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6" name="AutoShape 4" descr="QR-ко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7" name="AutoShape 7" descr="Платите улыбко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8" name="AutoShape 9" descr="Платите улыбко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176" y="1328224"/>
            <a:ext cx="276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>
                <a:solidFill>
                  <a:srgbClr val="BF1B69"/>
                </a:solidFill>
              </a:rPr>
              <a:t>ФиджиталКвест</a:t>
            </a:r>
            <a:r>
              <a:rPr lang="ru-RU" b="1" i="1" dirty="0">
                <a:solidFill>
                  <a:srgbClr val="BF1B69"/>
                </a:solidFill>
              </a:rPr>
              <a:t>-Сибирь</a:t>
            </a:r>
          </a:p>
        </p:txBody>
      </p:sp>
    </p:spTree>
    <p:extLst>
      <p:ext uri="{BB962C8B-B14F-4D97-AF65-F5344CB8AC3E}">
        <p14:creationId xmlns:p14="http://schemas.microsoft.com/office/powerpoint/2010/main" val="330477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1053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 место:</a:t>
            </a:r>
            <a:endParaRPr lang="ru-RU" sz="1600" dirty="0">
              <a:solidFill>
                <a:srgbClr val="C74375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Команда </a:t>
            </a:r>
            <a:r>
              <a:rPr lang="en-US" sz="1600" b="1" dirty="0">
                <a:latin typeface="Verdana" panose="020B0604030504040204" pitchFamily="34" charset="0"/>
                <a:cs typeface="Times New Roman" panose="02020603050405020304" pitchFamily="18" charset="0"/>
              </a:rPr>
              <a:t>«First med first aid»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, г. Москва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 место:</a:t>
            </a:r>
            <a:r>
              <a:rPr lang="ru-RU" sz="1600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Команда </a:t>
            </a:r>
            <a:r>
              <a:rPr lang="ru-RU" sz="1600" b="1" dirty="0">
                <a:latin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en-US" sz="1600" b="1" dirty="0">
                <a:latin typeface="Verdana" panose="020B0604030504040204" pitchFamily="34" charset="0"/>
                <a:cs typeface="Times New Roman" panose="02020603050405020304" pitchFamily="18" charset="0"/>
              </a:rPr>
              <a:t>Siberian help»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, г. Омск </a:t>
            </a:r>
          </a:p>
          <a:p>
            <a:endParaRPr lang="ru-RU" sz="1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 место:</a:t>
            </a:r>
            <a:endParaRPr lang="ru-RU" sz="1600" dirty="0">
              <a:solidFill>
                <a:srgbClr val="C74375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Команда </a:t>
            </a:r>
            <a:r>
              <a:rPr lang="ru-RU" sz="1600" b="1" dirty="0">
                <a:latin typeface="Verdana" panose="020B0604030504040204" pitchFamily="34" charset="0"/>
                <a:cs typeface="Times New Roman" panose="02020603050405020304" pitchFamily="18" charset="0"/>
              </a:rPr>
              <a:t>«Вызов принят»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, г. Красноярск </a:t>
            </a:r>
          </a:p>
        </p:txBody>
      </p:sp>
      <p:sp>
        <p:nvSpPr>
          <p:cNvPr id="6" name="Заголовок 4">
            <a:extLst>
              <a:ext uri="{FF2B5EF4-FFF2-40B4-BE49-F238E27FC236}">
                <a16:creationId xmlns="" xmlns:a16="http://schemas.microsoft.com/office/drawing/2014/main" id="{358F0F74-51E3-41E6-9436-BEEAAFA8FF7B}"/>
              </a:ext>
            </a:extLst>
          </p:cNvPr>
          <p:cNvSpPr txBox="1">
            <a:spLocks/>
          </p:cNvSpPr>
          <p:nvPr/>
        </p:nvSpPr>
        <p:spPr>
          <a:xfrm>
            <a:off x="530395" y="215797"/>
            <a:ext cx="7981577" cy="1413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ВСЕРОССИЙСКИЙ КОНКУРС </a:t>
            </a:r>
          </a:p>
          <a:p>
            <a:pPr algn="ctr"/>
            <a:r>
              <a:rPr lang="ru-RU" sz="2400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ПРАКТИЧЕСКИХ НАВЫКОВ </a:t>
            </a:r>
          </a:p>
          <a:p>
            <a:pPr algn="ctr"/>
            <a:r>
              <a:rPr lang="ru-RU" sz="3000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«НЕОТЛОЖКА»</a:t>
            </a:r>
          </a:p>
        </p:txBody>
      </p:sp>
    </p:spTree>
    <p:extLst>
      <p:ext uri="{BB962C8B-B14F-4D97-AF65-F5344CB8AC3E}">
        <p14:creationId xmlns:p14="http://schemas.microsoft.com/office/powerpoint/2010/main" val="235478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566958"/>
              </p:ext>
            </p:extLst>
          </p:nvPr>
        </p:nvGraphicFramePr>
        <p:xfrm>
          <a:off x="128695" y="1196752"/>
          <a:ext cx="8784976" cy="39979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710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138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Verdana" panose="020B0604030504040204" pitchFamily="34" charset="0"/>
                          <a:cs typeface="Times New Roman" pitchFamily="18" charset="0"/>
                        </a:rPr>
                        <a:t>Номинация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Verdana" panose="020B0604030504040204" pitchFamily="34" charset="0"/>
                          <a:cs typeface="Times New Roman" pitchFamily="18" charset="0"/>
                        </a:rPr>
                        <a:t>Команда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itchFamily="18" charset="0"/>
                        </a:rPr>
                        <a:t>Лучшая командная работа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i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Consilium</a:t>
                      </a:r>
                      <a:r>
                        <a:rPr lang="ru-RU" sz="14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Чеченский государственный университет им. А.А. Кадырова, г. Грозный</a:t>
                      </a:r>
                      <a:endParaRPr lang="ru-RU" sz="1400" dirty="0">
                        <a:latin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itchFamily="18" charset="0"/>
                        </a:rPr>
                        <a:t>Мы все-таки добрались…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«Асклепий» </a:t>
                      </a: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Иркутский государственный медицинский университет, г. Иркутск</a:t>
                      </a:r>
                      <a:endParaRPr lang="ru-RU" sz="1400" dirty="0">
                        <a:latin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itchFamily="18" charset="0"/>
                        </a:rPr>
                        <a:t>Лучшая госпитальная бригада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«Вызов принят» </a:t>
                      </a:r>
                      <a:r>
                        <a:rPr lang="ru-RU" sz="1400" dirty="0" err="1">
                          <a:effectLst/>
                          <a:latin typeface="Verdana" panose="020B0604030504040204" pitchFamily="34" charset="0"/>
                          <a:cs typeface="Times New Roman" pitchFamily="18" charset="0"/>
                        </a:rPr>
                        <a:t>КрасГМУ</a:t>
                      </a: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cs typeface="Times New Roman" pitchFamily="18" charset="0"/>
                        </a:rPr>
                        <a:t> им. проф. В.Ф. Войно-Ясенецкого,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cs typeface="Times New Roman" pitchFamily="18" charset="0"/>
                        </a:rPr>
                        <a:t>г. Красноярск</a:t>
                      </a:r>
                      <a:endParaRPr lang="ru-RU" sz="1400" dirty="0">
                        <a:latin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itchFamily="18" charset="0"/>
                        </a:rPr>
                        <a:t>Лучший виртуальный терапевт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i="1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Реаниматологическая</a:t>
                      </a:r>
                      <a:r>
                        <a:rPr lang="ru-RU" sz="1400" i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группировка» </a:t>
                      </a: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Санкт-Петербургский государственный университет, г. Санкт-Петербург</a:t>
                      </a:r>
                      <a:endParaRPr lang="ru-RU" sz="1400" dirty="0">
                        <a:latin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itchFamily="18" charset="0"/>
                        </a:rPr>
                        <a:t>Мастера новой реальности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i="1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КлиМ</a:t>
                      </a:r>
                      <a:r>
                        <a:rPr lang="ru-RU" sz="1400" i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Военно-медицинская академия им. С.М. Кирова,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г. Санкт-Петербург</a:t>
                      </a:r>
                      <a:endParaRPr lang="ru-RU" sz="1400" dirty="0">
                        <a:latin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itchFamily="18" charset="0"/>
                        </a:rPr>
                        <a:t>Ангел-хранитель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«Феникс»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Читинская государственная медицинская академия, г. Чита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itchFamily="18" charset="0"/>
                        </a:rPr>
                        <a:t>Открытие года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«АВС» </a:t>
                      </a: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Северо-Восточный федеральный университет им. М.К. </a:t>
                      </a:r>
                      <a:r>
                        <a:rPr lang="ru-RU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Аммосова</a:t>
                      </a: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, г. Якутск</a:t>
                      </a:r>
                      <a:endParaRPr lang="ru-RU" sz="1400" dirty="0">
                        <a:latin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Заголовок 4">
            <a:extLst>
              <a:ext uri="{FF2B5EF4-FFF2-40B4-BE49-F238E27FC236}">
                <a16:creationId xmlns="" xmlns:a16="http://schemas.microsoft.com/office/drawing/2014/main" id="{7A275873-98E8-42A5-87B7-93BBF4C547E6}"/>
              </a:ext>
            </a:extLst>
          </p:cNvPr>
          <p:cNvSpPr txBox="1">
            <a:spLocks/>
          </p:cNvSpPr>
          <p:nvPr/>
        </p:nvSpPr>
        <p:spPr>
          <a:xfrm>
            <a:off x="530395" y="215797"/>
            <a:ext cx="7981577" cy="1413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ВСЕРОССИЙСКИЙ КОНКУРС </a:t>
            </a:r>
          </a:p>
          <a:p>
            <a:pPr algn="ctr"/>
            <a:r>
              <a:rPr lang="ru-RU" sz="2400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ПРАКТИЧЕСКИХ НАВЫКОВ </a:t>
            </a:r>
          </a:p>
          <a:p>
            <a:pPr algn="ctr"/>
            <a:r>
              <a:rPr lang="ru-RU" sz="3000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«НЕОТЛОЖКА»</a:t>
            </a:r>
          </a:p>
        </p:txBody>
      </p:sp>
    </p:spTree>
    <p:extLst>
      <p:ext uri="{BB962C8B-B14F-4D97-AF65-F5344CB8AC3E}">
        <p14:creationId xmlns:p14="http://schemas.microsoft.com/office/powerpoint/2010/main" val="210690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CDBB6E11-9A02-4CCE-8B26-221D866A1DC0}"/>
              </a:ext>
            </a:extLst>
          </p:cNvPr>
          <p:cNvSpPr txBox="1">
            <a:spLocks/>
          </p:cNvSpPr>
          <p:nvPr/>
        </p:nvSpPr>
        <p:spPr>
          <a:xfrm>
            <a:off x="550863" y="312737"/>
            <a:ext cx="7981577" cy="11058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ПРОБЛЕМЫ ВУЗОВСКОЙ ПЕДАГОГИКИ ГЛАЗАМИ СТУДЕНТОВ</a:t>
            </a:r>
          </a:p>
        </p:txBody>
      </p:sp>
      <p:sp>
        <p:nvSpPr>
          <p:cNvPr id="5" name="AutoShape 2" descr="QR-к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6" name="AutoShape 4" descr="QR-ко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7" name="AutoShape 7" descr="Платите улыбко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8" name="AutoShape 9" descr="Платите улыбко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268" y="1268760"/>
            <a:ext cx="83517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Модератор  проф. Логинова Ирина Олеговна</a:t>
            </a:r>
          </a:p>
          <a:p>
            <a:r>
              <a:rPr lang="ru-RU" sz="1600" i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ru-RU" sz="1600" i="1" dirty="0">
                <a:latin typeface="Verdana" panose="020B0604030504040204" pitchFamily="34" charset="0"/>
                <a:cs typeface="Times New Roman" panose="02020603050405020304" pitchFamily="18" charset="0"/>
              </a:rPr>
              <a:t>команд (Новосибирск, Барнаул, Горно-Алтайск, Красноярск)</a:t>
            </a:r>
          </a:p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775" y="2163048"/>
            <a:ext cx="83517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 место:</a:t>
            </a:r>
            <a:endParaRPr lang="ru-RU" sz="1600" dirty="0">
              <a:solidFill>
                <a:srgbClr val="C74375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команда </a:t>
            </a:r>
            <a:r>
              <a:rPr lang="ru-RU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КрасГМУ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 им. проф. В.Ф. </a:t>
            </a:r>
            <a:r>
              <a:rPr lang="ru-RU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 Минздрава России, </a:t>
            </a:r>
            <a:b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г. Красноярск </a:t>
            </a:r>
            <a:b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Суслова Д.А., Кардаш О.С., Глазкова М.Э.)</a:t>
            </a:r>
          </a:p>
          <a:p>
            <a:endParaRPr lang="ru-RU" sz="10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 место:</a:t>
            </a:r>
            <a:endParaRPr lang="ru-RU" sz="1600" dirty="0">
              <a:solidFill>
                <a:srgbClr val="C74375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команда Алтайского государственного педагогического университета, г. Барнаул </a:t>
            </a:r>
            <a:b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Усова К.В., Шмырова Е.А., </a:t>
            </a:r>
            <a:r>
              <a:rPr lang="ru-RU" sz="1600" b="1" i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Штиб</a:t>
            </a:r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 Е.В.)</a:t>
            </a:r>
          </a:p>
          <a:p>
            <a:endParaRPr lang="ru-RU" sz="10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 место:</a:t>
            </a:r>
            <a:r>
              <a:rPr lang="ru-RU" sz="1600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команда Новосибирского национального исследовательского государственного университета, 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г. Новосибирск</a:t>
            </a:r>
            <a:b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Григорьева А.Г., Глазунова А.Е., Лаврова М.А.)</a:t>
            </a:r>
            <a:endParaRPr lang="ru-RU" sz="1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32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CDBB6E11-9A02-4CCE-8B26-221D866A1DC0}"/>
              </a:ext>
            </a:extLst>
          </p:cNvPr>
          <p:cNvSpPr txBox="1">
            <a:spLocks/>
          </p:cNvSpPr>
          <p:nvPr/>
        </p:nvSpPr>
        <p:spPr>
          <a:xfrm>
            <a:off x="550862" y="284261"/>
            <a:ext cx="7981577" cy="10337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600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ЛУЧШИЙ ПРЕПОДАВАТЕЛЬ ДИСЦИПЛИНЫ НА АНГЛИЙСКОМ ЯЗЫКЕ</a:t>
            </a:r>
          </a:p>
        </p:txBody>
      </p:sp>
      <p:sp>
        <p:nvSpPr>
          <p:cNvPr id="5" name="AutoShape 2" descr="QR-к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6" name="AutoShape 4" descr="QR-ко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7" name="AutoShape 7" descr="Платите улыбко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8" name="AutoShape 9" descr="Платите улыбко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62" y="2204864"/>
            <a:ext cx="835171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 место</a:t>
            </a:r>
            <a:endParaRPr lang="ru-RU" sz="1600" dirty="0">
              <a:solidFill>
                <a:srgbClr val="C74375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i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Рацина</a:t>
            </a:r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 Екатерина Владимировна </a:t>
            </a:r>
            <a:endParaRPr lang="ru-RU" sz="1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ФГБОУ ВО ЧГМА Минздрава России, 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г. Чита</a:t>
            </a:r>
          </a:p>
          <a:p>
            <a:endParaRPr lang="ru-RU" sz="10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 место </a:t>
            </a:r>
            <a:endParaRPr lang="ru-RU" sz="1600" dirty="0">
              <a:solidFill>
                <a:srgbClr val="C74375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Калугина Валентина Викторовна </a:t>
            </a:r>
            <a:endParaRPr lang="ru-RU" sz="1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ФГБОУ ВО СЗГМУ им. И.И. Мечникова Минздрава России, 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г. Санкт-Петербург</a:t>
            </a:r>
          </a:p>
          <a:p>
            <a:endParaRPr lang="ru-RU" sz="10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 место </a:t>
            </a:r>
            <a:endParaRPr lang="ru-RU" sz="1600" dirty="0">
              <a:solidFill>
                <a:srgbClr val="C74375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i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Иптышев</a:t>
            </a:r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 Александр Максимович</a:t>
            </a:r>
            <a:endParaRPr lang="ru-RU" sz="1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ФГБОУ ВО </a:t>
            </a:r>
            <a:r>
              <a:rPr lang="ru-RU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КрасГМУ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 им. проф. В.Ф. Войно-Ясенецкого Минздрава России, 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г. Красноярск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268" y="1268760"/>
            <a:ext cx="83517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Модератор  Гаврилюк Оксана </a:t>
            </a:r>
            <a:r>
              <a:rPr lang="ru-RU" sz="1600" b="1" dirty="0" err="1" smtClean="0">
                <a:latin typeface="Verdana" panose="020B0604030504040204" pitchFamily="34" charset="0"/>
                <a:cs typeface="Times New Roman" panose="02020603050405020304" pitchFamily="18" charset="0"/>
              </a:rPr>
              <a:t>Александрвна</a:t>
            </a:r>
            <a:endParaRPr lang="ru-RU" sz="1600" b="1" dirty="0" smtClean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Verdana" panose="020B0604030504040204" pitchFamily="34" charset="0"/>
                <a:cs typeface="Times New Roman" panose="02020603050405020304" pitchFamily="18" charset="0"/>
              </a:rPr>
              <a:t>9 участников </a:t>
            </a:r>
            <a:r>
              <a:rPr lang="ru-RU" sz="1600" i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latin typeface="Verdana" panose="020B0604030504040204" pitchFamily="34" charset="0"/>
                <a:cs typeface="Times New Roman" panose="02020603050405020304" pitchFamily="18" charset="0"/>
              </a:rPr>
              <a:t>Красноярск, Чита, Санкт- Петербург, Казань, Пермь)</a:t>
            </a:r>
          </a:p>
          <a:p>
            <a:endParaRPr 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3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CDBB6E11-9A02-4CCE-8B26-221D866A1DC0}"/>
              </a:ext>
            </a:extLst>
          </p:cNvPr>
          <p:cNvSpPr txBox="1">
            <a:spLocks/>
          </p:cNvSpPr>
          <p:nvPr/>
        </p:nvSpPr>
        <p:spPr>
          <a:xfrm>
            <a:off x="550863" y="312737"/>
            <a:ext cx="7981577" cy="7457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МОЛОДОЙ ПРЕПОДАВАТЕЛЬ</a:t>
            </a:r>
          </a:p>
        </p:txBody>
      </p:sp>
      <p:sp>
        <p:nvSpPr>
          <p:cNvPr id="5" name="AutoShape 2" descr="QR-к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6" name="AutoShape 4" descr="QR-ко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7" name="AutoShape 7" descr="Платите улыбко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8" name="AutoShape 9" descr="Платите улыбко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10" y="1916832"/>
            <a:ext cx="83517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u="sng" dirty="0">
              <a:solidFill>
                <a:srgbClr val="C74375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 место</a:t>
            </a:r>
          </a:p>
          <a:p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Церковная Ксения Михайловна.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ФГБОУ ВО СПХФУ Минздрава России, 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г. Санкт-Петербург</a:t>
            </a:r>
          </a:p>
          <a:p>
            <a:endParaRPr lang="ru-RU" sz="10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 место </a:t>
            </a:r>
          </a:p>
          <a:p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Корнилов Вадим Дмитриевич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ФГБОУ ВО </a:t>
            </a:r>
            <a:r>
              <a:rPr lang="ru-RU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СамГМУ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 Минздрава России, 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г. Самара</a:t>
            </a:r>
          </a:p>
          <a:p>
            <a:endParaRPr lang="ru-RU" sz="10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 место </a:t>
            </a:r>
          </a:p>
          <a:p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Вишняков Евгений Владимирович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ФГБОУ ВО СПХФУ Минздрава России, 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г. Санкт-Петербург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268" y="1268760"/>
            <a:ext cx="8351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Модератор  д.м.н. Моргун Андрей Васильевич</a:t>
            </a:r>
          </a:p>
          <a:p>
            <a:r>
              <a:rPr lang="ru-RU" sz="1400" i="1" dirty="0">
                <a:latin typeface="Verdana" panose="020B0604030504040204" pitchFamily="34" charset="0"/>
                <a:cs typeface="Times New Roman" panose="02020603050405020304" pitchFamily="18" charset="0"/>
              </a:rPr>
              <a:t>10 участников (Красноярск, </a:t>
            </a:r>
            <a:r>
              <a:rPr lang="ru-RU" sz="1400" i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Санкт-Петербург</a:t>
            </a:r>
            <a:r>
              <a:rPr lang="ru-RU" sz="1400" i="1" dirty="0">
                <a:latin typeface="Verdana" panose="020B0604030504040204" pitchFamily="34" charset="0"/>
                <a:cs typeface="Times New Roman" panose="02020603050405020304" pitchFamily="18" charset="0"/>
              </a:rPr>
              <a:t>, Томск, Самара, Казань, Пермь)</a:t>
            </a:r>
          </a:p>
          <a:p>
            <a:endParaRPr 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5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CDBB6E11-9A02-4CCE-8B26-221D866A1DC0}"/>
              </a:ext>
            </a:extLst>
          </p:cNvPr>
          <p:cNvSpPr txBox="1">
            <a:spLocks/>
          </p:cNvSpPr>
          <p:nvPr/>
        </p:nvSpPr>
        <p:spPr>
          <a:xfrm>
            <a:off x="599983" y="284261"/>
            <a:ext cx="7981577" cy="11058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600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КЛИНИЧЕСКАЯ ФАРМАКОЛОГИЯ </a:t>
            </a:r>
          </a:p>
          <a:p>
            <a:pPr algn="ctr"/>
            <a:r>
              <a:rPr lang="ru-RU" sz="2600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КАК МЕЖДИСЦИПЛИНАРНЫЙ ПРЕДМЕТ</a:t>
            </a:r>
          </a:p>
        </p:txBody>
      </p:sp>
      <p:sp>
        <p:nvSpPr>
          <p:cNvPr id="5" name="AutoShape 2" descr="QR-к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6" name="AutoShape 4" descr="QR-ко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7" name="AutoShape 7" descr="Платите улыбко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8" name="AutoShape 9" descr="Платите улыбко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2132856"/>
            <a:ext cx="843471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 место: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команда ФГБОУ ВО ЛГМУ им. </a:t>
            </a:r>
            <a:r>
              <a:rPr lang="ru-RU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Свт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. Луки Минздрава России, 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г. Луганск </a:t>
            </a:r>
            <a:b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i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Кубатина</a:t>
            </a:r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 М.А., Падалка С.А., Ушакова Д. С., Ермолова И.Р.).</a:t>
            </a:r>
            <a:endParaRPr lang="ru-RU" sz="1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1000" b="1" u="sng" dirty="0">
              <a:solidFill>
                <a:srgbClr val="C74375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 место:</a:t>
            </a:r>
            <a:endParaRPr lang="ru-RU" sz="1600" dirty="0">
              <a:solidFill>
                <a:srgbClr val="C74375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Команда ФГБОУ ВО </a:t>
            </a:r>
            <a:r>
              <a:rPr lang="ru-RU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КрасГМУ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им.проф.В.Ф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 Минздрава России, г. Красноярск</a:t>
            </a:r>
            <a:b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Галынская А.А., Джибути П.Д., Позднякова Д.М., Пузырева М.А.).</a:t>
            </a:r>
            <a:endParaRPr lang="ru-RU" sz="1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1600" b="1" u="sng" dirty="0">
              <a:solidFill>
                <a:srgbClr val="C74375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 место:</a:t>
            </a:r>
            <a:r>
              <a:rPr lang="ru-RU" sz="1600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Команда ФГАОУ ВО Первый МГМУ им. И.М. Сеченова Минздрава России, 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г. Москва 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i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Корнопольцева</a:t>
            </a:r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 Л.В., </a:t>
            </a:r>
            <a:r>
              <a:rPr lang="ru-RU" sz="1600" b="1" i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Серюков</a:t>
            </a:r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 Е.Н., </a:t>
            </a:r>
            <a:r>
              <a:rPr lang="ru-RU" sz="1600" b="1" i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Сохов</a:t>
            </a:r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 А.А., </a:t>
            </a:r>
            <a:r>
              <a:rPr lang="ru-RU" sz="1600" b="1" i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Неймышева</a:t>
            </a:r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 Д.О.).</a:t>
            </a:r>
            <a:endParaRPr lang="ru-RU" sz="1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268" y="1268760"/>
            <a:ext cx="83517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Модератор  к.м.н. Веселова Ольга Федоровна</a:t>
            </a:r>
          </a:p>
          <a:p>
            <a:r>
              <a:rPr lang="ru-RU" sz="1600" i="1" dirty="0">
                <a:latin typeface="Verdana" panose="020B0604030504040204" pitchFamily="34" charset="0"/>
                <a:cs typeface="Times New Roman" panose="02020603050405020304" pitchFamily="18" charset="0"/>
              </a:rPr>
              <a:t>7 команд (Красноярск, Псков, Москва, Воронеж, Луганск)</a:t>
            </a:r>
          </a:p>
          <a:p>
            <a:endParaRPr 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7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CDBB6E11-9A02-4CCE-8B26-221D866A1DC0}"/>
              </a:ext>
            </a:extLst>
          </p:cNvPr>
          <p:cNvSpPr txBox="1">
            <a:spLocks/>
          </p:cNvSpPr>
          <p:nvPr/>
        </p:nvSpPr>
        <p:spPr>
          <a:xfrm>
            <a:off x="244255" y="312737"/>
            <a:ext cx="8655490" cy="11591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ПЕДАГОГИЧЕСКОЕ ВДОХНОВЕНИЕ</a:t>
            </a:r>
          </a:p>
        </p:txBody>
      </p:sp>
      <p:sp>
        <p:nvSpPr>
          <p:cNvPr id="5" name="AutoShape 2" descr="QR-к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6" name="AutoShape 4" descr="QR-ко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7" name="AutoShape 7" descr="Платите улыбко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8" name="AutoShape 9" descr="Платите улыбко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925" y="1844824"/>
            <a:ext cx="82017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 место</a:t>
            </a:r>
          </a:p>
          <a:p>
            <a:r>
              <a:rPr lang="ru-RU" sz="14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Ищенко Ольга Петровна</a:t>
            </a:r>
          </a:p>
          <a:p>
            <a:r>
              <a:rPr lang="ru-RU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ФГБОУ ВО </a:t>
            </a:r>
            <a:r>
              <a:rPr lang="ru-RU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КрасГМУ</a:t>
            </a:r>
            <a:r>
              <a:rPr lang="ru-RU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им. проф. В.Ф. </a:t>
            </a:r>
            <a:r>
              <a:rPr lang="ru-RU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Минздрава России, г. Красноярск</a:t>
            </a:r>
          </a:p>
          <a:p>
            <a:r>
              <a:rPr lang="ru-RU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 место</a:t>
            </a:r>
          </a:p>
          <a:p>
            <a:r>
              <a:rPr lang="ru-RU" sz="1400" b="1" i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Донгузова</a:t>
            </a:r>
            <a:r>
              <a:rPr lang="ru-RU" sz="14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 Елена Евгеньевна</a:t>
            </a:r>
          </a:p>
          <a:p>
            <a:r>
              <a:rPr lang="ru-RU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Фармацевтический колледж ФГБОУ ВО </a:t>
            </a:r>
            <a:r>
              <a:rPr lang="ru-RU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КрасГМУ</a:t>
            </a:r>
            <a:r>
              <a:rPr lang="ru-RU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им. проф. В.Ф. Войно-Ясенецкого Минздрава России, г. Красноярск</a:t>
            </a:r>
          </a:p>
          <a:p>
            <a:endParaRPr lang="ru-RU" sz="1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 место </a:t>
            </a:r>
          </a:p>
          <a:p>
            <a:r>
              <a:rPr lang="ru-RU" sz="1400" b="1" i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Чураков</a:t>
            </a:r>
            <a:r>
              <a:rPr lang="ru-RU" sz="14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 Иван Валерьевич</a:t>
            </a:r>
          </a:p>
          <a:p>
            <a:r>
              <a:rPr lang="ru-RU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ФГБОУ ВО ИГМА Минздрава России, г. Ижевск</a:t>
            </a:r>
          </a:p>
          <a:p>
            <a:r>
              <a:rPr lang="ru-RU" sz="14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 место </a:t>
            </a:r>
          </a:p>
          <a:p>
            <a:r>
              <a:rPr lang="ru-RU" sz="14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Аникин Дмитрий Александрович</a:t>
            </a:r>
          </a:p>
          <a:p>
            <a:r>
              <a:rPr lang="ru-RU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ФГБОУ ВО </a:t>
            </a:r>
            <a:r>
              <a:rPr lang="ru-RU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КрасГМУ</a:t>
            </a:r>
            <a:r>
              <a:rPr lang="ru-RU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им. проф. В.Ф. Войно-Ясенецкого Минздрава России, </a:t>
            </a:r>
          </a:p>
          <a:p>
            <a:r>
              <a:rPr lang="ru-RU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г. Красноярск</a:t>
            </a:r>
          </a:p>
          <a:p>
            <a:endParaRPr lang="ru-RU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268" y="1268760"/>
            <a:ext cx="83517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Модератор  Селютина Галина Васильевна</a:t>
            </a:r>
          </a:p>
          <a:p>
            <a:r>
              <a:rPr lang="ru-RU" sz="1600" i="1" dirty="0">
                <a:latin typeface="Verdana" panose="020B0604030504040204" pitchFamily="34" charset="0"/>
                <a:cs typeface="Times New Roman" panose="02020603050405020304" pitchFamily="18" charset="0"/>
              </a:rPr>
              <a:t>5 участников (Красноярск, Ижевск, Канск)</a:t>
            </a:r>
          </a:p>
          <a:p>
            <a:endParaRPr 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8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CDBB6E11-9A02-4CCE-8B26-221D866A1DC0}"/>
              </a:ext>
            </a:extLst>
          </p:cNvPr>
          <p:cNvSpPr txBox="1">
            <a:spLocks/>
          </p:cNvSpPr>
          <p:nvPr/>
        </p:nvSpPr>
        <p:spPr>
          <a:xfrm>
            <a:off x="250812" y="181629"/>
            <a:ext cx="8655490" cy="14471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ВСЕРОССИЙСКАЯ ОЛИМПИАДА </a:t>
            </a:r>
          </a:p>
          <a:p>
            <a:pPr algn="ctr"/>
            <a:r>
              <a:rPr lang="ru-RU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«МОЯ СТРАНА - РОССИЯ»</a:t>
            </a:r>
          </a:p>
        </p:txBody>
      </p:sp>
      <p:sp>
        <p:nvSpPr>
          <p:cNvPr id="5" name="AutoShape 2" descr="QR-к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6" name="AutoShape 4" descr="QR-ко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7" name="AutoShape 7" descr="Платите улыбко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8" name="AutoShape 9" descr="Платите улыбко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2775" y="2275131"/>
            <a:ext cx="810536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 место:</a:t>
            </a:r>
            <a:endParaRPr lang="ru-RU" sz="1600" dirty="0">
              <a:solidFill>
                <a:srgbClr val="C74375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Команда ФГБОУ ВО </a:t>
            </a:r>
            <a:r>
              <a:rPr lang="ru-RU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КрасГМУ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 им. проф. В.Ф. Войно-Ясенецкого Минздрава России, г. Красноярск </a:t>
            </a:r>
            <a:b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i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Ильяшевич</a:t>
            </a:r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 В.С., Старкова Ю.Ю.,  Яковлева М.А.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ru-RU" sz="1600" u="sng" dirty="0"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1600" u="sng" dirty="0">
                <a:latin typeface="Verdana" panose="020B0604030504040204" pitchFamily="34" charset="0"/>
                <a:cs typeface="Times New Roman" panose="02020603050405020304" pitchFamily="18" charset="0"/>
              </a:rPr>
            </a:br>
            <a:endParaRPr lang="ru-RU" sz="1600" u="sng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 место:</a:t>
            </a:r>
            <a:r>
              <a:rPr lang="ru-RU" sz="1600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Команда КГБПОУ «</a:t>
            </a:r>
            <a:r>
              <a:rPr lang="ru-RU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Канский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 медицинский техникум», г. Канск </a:t>
            </a:r>
            <a:b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Гулам-Алиева А. Д.,  </a:t>
            </a:r>
            <a:r>
              <a:rPr lang="ru-RU" sz="1600" b="1" i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Рыженкова</a:t>
            </a:r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 В.П., Николаев Я.Н.)</a:t>
            </a:r>
            <a:endParaRPr lang="ru-RU" sz="1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1600" b="1" u="sng" dirty="0">
              <a:solidFill>
                <a:srgbClr val="C74375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 место:</a:t>
            </a:r>
            <a:endParaRPr lang="ru-RU" sz="1600" dirty="0">
              <a:solidFill>
                <a:srgbClr val="C74375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Команда Медицинского колледжа ФГБОУ ВО Саратовский ГМУ им. В. И. Разумовского Минздрава России, г. Саратов 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i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Луткова</a:t>
            </a:r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 А.П.,  </a:t>
            </a:r>
            <a:r>
              <a:rPr lang="ru-RU" sz="1600" b="1" i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Желобаева</a:t>
            </a:r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 А.К., Неповинных Н.А.)</a:t>
            </a:r>
            <a:endParaRPr lang="ru-RU" sz="1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268" y="1268760"/>
            <a:ext cx="8351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Модератор  Селютина Галина Васильевна</a:t>
            </a:r>
          </a:p>
          <a:p>
            <a:r>
              <a:rPr lang="ru-RU" sz="1400" i="1" dirty="0">
                <a:latin typeface="Verdana" panose="020B0604030504040204" pitchFamily="34" charset="0"/>
                <a:cs typeface="Times New Roman" panose="02020603050405020304" pitchFamily="18" charset="0"/>
              </a:rPr>
              <a:t>9 команд (Красноярск, Канск, Саратов, Дивногорск, Орск, Воронеж, Иркутск)</a:t>
            </a:r>
          </a:p>
          <a:p>
            <a:endParaRPr 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7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CDBB6E11-9A02-4CCE-8B26-221D866A1DC0}"/>
              </a:ext>
            </a:extLst>
          </p:cNvPr>
          <p:cNvSpPr txBox="1">
            <a:spLocks/>
          </p:cNvSpPr>
          <p:nvPr/>
        </p:nvSpPr>
        <p:spPr>
          <a:xfrm>
            <a:off x="549648" y="325048"/>
            <a:ext cx="7981577" cy="8897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ПЕДАГОГИЧЕСКИЙ СТЕНДАП: </a:t>
            </a:r>
            <a:br>
              <a:rPr lang="ru-RU" sz="2800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мой первый профессиональный опыт</a:t>
            </a:r>
          </a:p>
        </p:txBody>
      </p:sp>
      <p:sp>
        <p:nvSpPr>
          <p:cNvPr id="5" name="AutoShape 2" descr="QR-к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6" name="AutoShape 4" descr="QR-ко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7" name="AutoShape 7" descr="Платите улыбко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8" name="AutoShape 9" descr="Платите улыбко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775" y="1700808"/>
            <a:ext cx="8046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u="sng" dirty="0">
              <a:solidFill>
                <a:srgbClr val="C74375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 место</a:t>
            </a:r>
          </a:p>
          <a:p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Панюков Владислав Андреевич.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ФГБОУ ВО </a:t>
            </a:r>
            <a:r>
              <a:rPr lang="ru-RU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КрасГМУ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 им. проф. В.Ф. </a:t>
            </a:r>
            <a:r>
              <a:rPr lang="ru-RU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 Минздрава России, г. Красноярск</a:t>
            </a:r>
          </a:p>
          <a:p>
            <a:endParaRPr lang="ru-RU" sz="1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 место </a:t>
            </a:r>
          </a:p>
          <a:p>
            <a:r>
              <a:rPr lang="ru-RU" sz="1600" b="1" i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Шишелова</a:t>
            </a:r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 Ксения Олеговна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ФГБОУ ВО </a:t>
            </a:r>
            <a:r>
              <a:rPr lang="ru-RU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КрасГМУ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 им. проф. В.Ф. </a:t>
            </a:r>
            <a:r>
              <a:rPr lang="ru-RU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 Минздрава России, г. Красноярск</a:t>
            </a:r>
          </a:p>
          <a:p>
            <a:endParaRPr lang="ru-RU" sz="1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 место </a:t>
            </a:r>
          </a:p>
          <a:p>
            <a:r>
              <a:rPr lang="ru-RU" sz="16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Погорельцев Евгений Ильич</a:t>
            </a:r>
          </a:p>
          <a:p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ФГБОУ ВО </a:t>
            </a:r>
            <a:r>
              <a:rPr lang="ru-RU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КрасГМУ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 им. проф. В.Ф. </a:t>
            </a:r>
            <a:r>
              <a:rPr lang="ru-RU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 Минздрава России, г. Красноярск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268" y="1268760"/>
            <a:ext cx="8351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Модератор  д.м.н. Моргун Андрей Васильевич</a:t>
            </a:r>
          </a:p>
          <a:p>
            <a:r>
              <a:rPr lang="ru-RU" sz="1400" i="1" dirty="0">
                <a:latin typeface="Verdana" panose="020B0604030504040204" pitchFamily="34" charset="0"/>
                <a:cs typeface="Times New Roman" panose="02020603050405020304" pitchFamily="18" charset="0"/>
              </a:rPr>
              <a:t>10 участников (Красноярск, </a:t>
            </a:r>
            <a:r>
              <a:rPr lang="ru-RU" sz="1400" i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Санкт-Петербург</a:t>
            </a:r>
            <a:r>
              <a:rPr lang="ru-RU" sz="1400" i="1" dirty="0">
                <a:latin typeface="Verdana" panose="020B0604030504040204" pitchFamily="34" charset="0"/>
                <a:cs typeface="Times New Roman" panose="02020603050405020304" pitchFamily="18" charset="0"/>
              </a:rPr>
              <a:t>, Томск, Самара, Казань, Пермь)</a:t>
            </a:r>
          </a:p>
          <a:p>
            <a:endParaRPr 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6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CDBB6E11-9A02-4CCE-8B26-221D866A1DC0}"/>
              </a:ext>
            </a:extLst>
          </p:cNvPr>
          <p:cNvSpPr txBox="1">
            <a:spLocks/>
          </p:cNvSpPr>
          <p:nvPr/>
        </p:nvSpPr>
        <p:spPr>
          <a:xfrm>
            <a:off x="550863" y="312737"/>
            <a:ext cx="7981577" cy="11058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>
                <a:solidFill>
                  <a:srgbClr val="BF1B6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ПЕДАГОГИЧЕСКИЙ ДИКТАНТ</a:t>
            </a:r>
          </a:p>
        </p:txBody>
      </p:sp>
      <p:sp>
        <p:nvSpPr>
          <p:cNvPr id="5" name="AutoShape 2" descr="QR-к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6" name="AutoShape 4" descr="QR-ко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7" name="AutoShape 7" descr="Платите улыбко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8" name="AutoShape 9" descr="Платите улыбко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268" y="1268760"/>
            <a:ext cx="83517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Модератор  проф</a:t>
            </a:r>
            <a:r>
              <a:rPr lang="ru-RU" sz="1600" b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., </a:t>
            </a:r>
            <a:r>
              <a:rPr lang="ru-RU" sz="1600" b="1" dirty="0" err="1" smtClean="0">
                <a:latin typeface="Verdana" panose="020B0604030504040204" pitchFamily="34" charset="0"/>
                <a:cs typeface="Times New Roman" panose="02020603050405020304" pitchFamily="18" charset="0"/>
              </a:rPr>
              <a:t>д.пс.н</a:t>
            </a:r>
            <a:r>
              <a:rPr lang="ru-RU" sz="1600" b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Логинова Ирина Олеговна</a:t>
            </a:r>
          </a:p>
          <a:p>
            <a:r>
              <a:rPr lang="ru-RU" sz="1600" i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49 участников (Красноярск)</a:t>
            </a:r>
            <a:endParaRPr lang="ru-RU" sz="1600" i="1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775" y="2163048"/>
            <a:ext cx="835171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ru-RU" sz="1600" b="1" u="sng" dirty="0" smtClean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место:</a:t>
            </a:r>
          </a:p>
          <a:p>
            <a:r>
              <a:rPr lang="ru-RU" sz="1600" b="1" i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Чащина Анна Александровна</a:t>
            </a:r>
          </a:p>
          <a:p>
            <a:r>
              <a:rPr lang="ru-RU" sz="16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каф</a:t>
            </a:r>
            <a:r>
              <a:rPr lang="ru-RU" sz="16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едра</a:t>
            </a:r>
            <a:r>
              <a:rPr lang="ru-RU" sz="16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 общественного здоровья и здравоохранения</a:t>
            </a:r>
            <a:endParaRPr lang="ru-RU" sz="1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10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 </a:t>
            </a:r>
            <a:r>
              <a:rPr lang="ru-RU" sz="1600" b="1" u="sng" dirty="0" smtClean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место:</a:t>
            </a:r>
          </a:p>
          <a:p>
            <a:r>
              <a:rPr lang="ru-RU" sz="1600" b="1" i="1" dirty="0" err="1" smtClean="0">
                <a:latin typeface="Verdana" panose="020B0604030504040204" pitchFamily="34" charset="0"/>
                <a:cs typeface="Times New Roman" panose="02020603050405020304" pitchFamily="18" charset="0"/>
              </a:rPr>
              <a:t>Ланг</a:t>
            </a:r>
            <a:r>
              <a:rPr lang="ru-RU" sz="1600" b="1" i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 Антон Анатольевич</a:t>
            </a:r>
          </a:p>
          <a:p>
            <a:r>
              <a:rPr lang="ru-RU" sz="16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кафедра медицинской кибернетики и информатики</a:t>
            </a:r>
            <a:endParaRPr lang="ru-RU" sz="1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10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 </a:t>
            </a:r>
            <a:r>
              <a:rPr lang="ru-RU" sz="1600" b="1" u="sng" dirty="0" smtClean="0">
                <a:solidFill>
                  <a:srgbClr val="C74375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место:</a:t>
            </a:r>
            <a:endParaRPr lang="ru-RU" sz="1600" dirty="0">
              <a:solidFill>
                <a:srgbClr val="C74375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Афанасьева Наталья Анатольевна</a:t>
            </a:r>
            <a:endParaRPr lang="ru-RU" sz="1600" i="1" dirty="0" smtClean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кафедра психиатрии и наркологии с курсом ПО</a:t>
            </a:r>
            <a:endParaRPr lang="ru-RU" sz="1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9142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695</Words>
  <Application>Microsoft Office PowerPoint</Application>
  <PresentationFormat>Экран (4:3)</PresentationFormat>
  <Paragraphs>162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1_Тема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Я. Елисеев</dc:creator>
  <cp:lastModifiedBy>КрасГМУ</cp:lastModifiedBy>
  <cp:revision>49</cp:revision>
  <dcterms:created xsi:type="dcterms:W3CDTF">2025-02-04T02:49:03Z</dcterms:created>
  <dcterms:modified xsi:type="dcterms:W3CDTF">2025-02-05T08:52:00Z</dcterms:modified>
</cp:coreProperties>
</file>